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52A4D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480750" y="483124"/>
            <a:ext cx="752099" cy="752099"/>
          </a:xfrm>
          <a:prstGeom prst="rect">
            <a:avLst/>
          </a:prstGeom>
          <a:solidFill>
            <a:srgbClr val="F5005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40116" y="838675"/>
            <a:ext cx="752099" cy="752100"/>
          </a:xfrm>
          <a:prstGeom prst="rect">
            <a:avLst/>
          </a:prstGeom>
          <a:solidFill>
            <a:srgbClr val="FFFFFF">
              <a:alpha val="7059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ctrTitle"/>
          </p:nvPr>
        </p:nvSpPr>
        <p:spPr>
          <a:xfrm>
            <a:off x="2038350" y="647700"/>
            <a:ext cx="5994900" cy="30291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6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6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6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6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6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6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6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6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6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2038350" y="4024650"/>
            <a:ext cx="5696700" cy="5502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2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2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2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2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2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2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2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2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tableau.com/academic/students" TargetMode="External"/><Relationship Id="rId4" Type="http://schemas.openxmlformats.org/officeDocument/2006/relationships/hyperlink" Target="https://public.tableau.com/en-us/s/download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ublic.tableau.com/en-us/s/gallery" TargetMode="External"/><Relationship Id="rId4" Type="http://schemas.openxmlformats.org/officeDocument/2006/relationships/hyperlink" Target="https://www.tableau.com/learn/training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makeovermonday.co.uk" TargetMode="External"/><Relationship Id="rId4" Type="http://schemas.openxmlformats.org/officeDocument/2006/relationships/hyperlink" Target="https://public.tableau.com/en-us/s/gallery" TargetMode="External"/><Relationship Id="rId5" Type="http://schemas.openxmlformats.org/officeDocument/2006/relationships/hyperlink" Target="https://www.youtube.com/watch?v=wRpBkl6-uhU&amp;t=558s" TargetMode="External"/><Relationship Id="rId6" Type="http://schemas.openxmlformats.org/officeDocument/2006/relationships/hyperlink" Target="https://vizpainter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2038350" y="647700"/>
            <a:ext cx="6937200" cy="3029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Data Visualization With</a:t>
            </a:r>
          </a:p>
        </p:txBody>
      </p:sp>
      <p:sp>
        <p:nvSpPr>
          <p:cNvPr id="62" name="Shape 62"/>
          <p:cNvSpPr txBox="1"/>
          <p:nvPr>
            <p:ph idx="1" type="subTitle"/>
          </p:nvPr>
        </p:nvSpPr>
        <p:spPr>
          <a:xfrm>
            <a:off x="2038350" y="4024650"/>
            <a:ext cx="6663600" cy="55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900">
                <a:latin typeface="Cambria"/>
                <a:ea typeface="Cambria"/>
                <a:cs typeface="Cambria"/>
                <a:sym typeface="Cambria"/>
              </a:rPr>
              <a:t>Presented by the Undergraduate Researchers Interested in Data</a:t>
            </a:r>
          </a:p>
        </p:txBody>
      </p:sp>
      <p:pic>
        <p:nvPicPr>
          <p:cNvPr descr="TableauLogo.jpg"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949" y="1957775"/>
            <a:ext cx="6538874" cy="13803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/>
          <p:nvPr/>
        </p:nvSpPr>
        <p:spPr>
          <a:xfrm>
            <a:off x="492175" y="3981125"/>
            <a:ext cx="728400" cy="728700"/>
          </a:xfrm>
          <a:prstGeom prst="rect">
            <a:avLst/>
          </a:prstGeom>
          <a:solidFill>
            <a:srgbClr val="F5005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825900" y="3550277"/>
            <a:ext cx="780600" cy="780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825900" y="842575"/>
            <a:ext cx="780600" cy="780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Importance Of A Good Visualization 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Why is it important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Describes the data in </a:t>
            </a:r>
            <a:r>
              <a:rPr lang="en"/>
              <a:t>the most efficient</a:t>
            </a:r>
            <a:r>
              <a:rPr lang="en"/>
              <a:t> manner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Compliments your storytelling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D</a:t>
            </a:r>
            <a:r>
              <a:rPr lang="en"/>
              <a:t>iscover underlying information</a:t>
            </a:r>
          </a:p>
          <a:p>
            <a:pPr lvl="0">
              <a:spcBef>
                <a:spcPts val="0"/>
              </a:spcBef>
              <a:buNone/>
            </a:pPr>
            <a:r>
              <a:rPr b="1" lang="en"/>
              <a:t>How to make a good visual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Ink-to-Data Ratio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Understanding Your Data (Dimensions and Measures)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To be able to communicate a clear story using your data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Downloading and Installing Tableau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152475"/>
            <a:ext cx="3955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1600"/>
              <a:t>Tableau For Students (1 year free trial)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https://www.tableau.com/academic/students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4684975" y="1152475"/>
            <a:ext cx="3955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600"/>
              <a:t>Tableau Public (Completely Free)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https://public.tableau.com/en-us/s/download</a:t>
            </a:r>
          </a:p>
        </p:txBody>
      </p:sp>
      <p:pic>
        <p:nvPicPr>
          <p:cNvPr descr="Screen Shot 2017-03-25 at 11.36.04 AM.png" id="80" name="Shape 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1175" y="1614549"/>
            <a:ext cx="4147323" cy="26063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3-25 at 11.37.53 AM.png" id="81" name="Shape 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5496" y="1614550"/>
            <a:ext cx="4147324" cy="260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Tableau Public &amp; Resources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152475"/>
            <a:ext cx="3955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600"/>
              <a:t>Examples of Professional Work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https://public.tableau.com/en-us/s/gallery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4684975" y="1152475"/>
            <a:ext cx="3955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600"/>
              <a:t>Tableau Video Tutorials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 algn="ctr">
              <a:spcBef>
                <a:spcPts val="0"/>
              </a:spcBef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https://www.tableau.com/learn/training</a:t>
            </a:r>
          </a:p>
        </p:txBody>
      </p:sp>
      <p:pic>
        <p:nvPicPr>
          <p:cNvPr descr="County Map.png" id="89" name="Shape 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614550"/>
            <a:ext cx="4147324" cy="2606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3-25 at 12.03.45 PM.png" id="90" name="Shape 9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84974" y="1614550"/>
            <a:ext cx="4147324" cy="260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Understanding the Work Environment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Dimensions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Categorical Variables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Measures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Numerical Variables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Parameters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Threshold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Filter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Removables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Marks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Design choices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Charts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Data Visual Element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It will tell you what it needs</a:t>
            </a:r>
          </a:p>
        </p:txBody>
      </p:sp>
      <p:pic>
        <p:nvPicPr>
          <p:cNvPr descr="Screen Shot 2017-04-22 at 2.36.00 PM.png"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9699" y="1115850"/>
            <a:ext cx="2001899" cy="3785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4-22 at 2.42.01 PM.png"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1539" y="1115849"/>
            <a:ext cx="1540760" cy="378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Understanding the Work Environment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Worksheet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One chart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Dashboard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More than one chart &amp; images (drag multiple worksheets)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Story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Presentation format (drag multiple worksheets or dashboards)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Analysis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Models, measures, different calculated views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Arial"/>
            </a:pPr>
            <a:r>
              <a:rPr lang="en"/>
              <a:t>Format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Background design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Practice Makes Perfect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Makeover Monday: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http://www.makeovermonday.co.uk</a:t>
            </a:r>
            <a:r>
              <a:rPr lang="en"/>
              <a:t>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Participate in making a new visual every week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Download Workbooks on Tableau Public: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https://public.tableau.com/en-us/s/gallery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Pick a professional visual &gt; download &gt; tableau workbook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Try deconstructing their work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Google and Youtube Videos: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https://www.youtube.com/watch?v=wRpBkl6-uhU&amp;t=558s</a:t>
            </a:r>
            <a:r>
              <a:rPr lang="en"/>
              <a:t>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https://vizpainter.com</a:t>
            </a:r>
            <a:r>
              <a:rPr lang="en"/>
              <a:t> </a:t>
            </a:r>
          </a:p>
          <a:p>
            <a:pPr indent="-228600" lvl="1" marL="914400">
              <a:spcBef>
                <a:spcPts val="0"/>
              </a:spcBef>
            </a:pPr>
            <a:r>
              <a:rPr lang="en"/>
              <a:t>There are many resources online!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